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77" r:id="rId5"/>
    <p:sldId id="26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80" r:id="rId17"/>
  </p:sldIdLst>
  <p:sldSz cx="12192000" cy="6858000"/>
  <p:notesSz cx="6858000" cy="9144000"/>
  <p:embeddedFontLst>
    <p:embeddedFont>
      <p:font typeface="Nunito Sans" pitchFamily="2" charset="0"/>
      <p:regular r:id="rId20"/>
      <p:bold r:id="rId21"/>
      <p:italic r:id="rId22"/>
    </p:embeddedFont>
    <p:embeddedFont>
      <p:font typeface="Nunito Sans ExtraBold" pitchFamily="2" charset="0"/>
      <p:bold r:id="rId23"/>
      <p:boldItalic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5F7"/>
    <a:srgbClr val="0D5D9B"/>
    <a:srgbClr val="2687FF"/>
    <a:srgbClr val="043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" charset="0"/>
                <a:ea typeface="Nunito Sans" charset="0"/>
                <a:cs typeface="Nunito Sans" charset="0"/>
              </a:rPr>
              <a:t>2024/7/18</a:t>
            </a:fld>
            <a:endParaRPr lang="zh-CN" altLang="en-US"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" charset="0"/>
                <a:ea typeface="Nunito Sans" charset="0"/>
                <a:cs typeface="Nunito Sans" charset="0"/>
              </a:rPr>
              <a:t>‹#›</a:t>
            </a:fld>
            <a:endParaRPr lang="zh-CN" altLang="en-US">
              <a:latin typeface="Nunito Sans" charset="0"/>
              <a:ea typeface="Nunito Sans" charset="0"/>
              <a:cs typeface="Nuni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324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11502C6B-EB9B-4D69-9E51-1FEE7769C711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056D8460-D7CE-438D-A038-114C09321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6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8460-D7CE-438D-A038-114C093215A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90CD-CD95-4E56-AB88-06C8234E931D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1507-B13D-4DF7-B5D8-2A926364E0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3EC90CD-CD95-4E56-AB88-06C8234E931D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CDDD1507-B13D-4DF7-B5D8-2A926364E061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" y="0"/>
            <a:ext cx="12191992" cy="6858001"/>
            <a:chOff x="6" y="0"/>
            <a:chExt cx="12191992" cy="685800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l="21011" t="17495" r="22011" b="36004"/>
            <a:stretch>
              <a:fillRect/>
            </a:stretch>
          </p:blipFill>
          <p:spPr>
            <a:xfrm rot="5400000" flipV="1">
              <a:off x="-1343482" y="1343489"/>
              <a:ext cx="6858000" cy="417102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0800" y="31750"/>
              <a:ext cx="12090400" cy="6800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unito Sans" charset="0"/>
                <a:ea typeface="Nunito Sans" charset="0"/>
                <a:cs typeface="Nunito Sans" charset="0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242201" y="191958"/>
            <a:ext cx="418867" cy="493841"/>
            <a:chOff x="5394769" y="1204331"/>
            <a:chExt cx="352361" cy="215941"/>
          </a:xfrm>
          <a:solidFill>
            <a:srgbClr val="0D5D9B"/>
          </a:solidFill>
        </p:grpSpPr>
        <p:sp>
          <p:nvSpPr>
            <p:cNvPr id="12" name="燕尾形 3"/>
            <p:cNvSpPr/>
            <p:nvPr/>
          </p:nvSpPr>
          <p:spPr>
            <a:xfrm>
              <a:off x="5394769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endParaRPr>
            </a:p>
          </p:txBody>
        </p:sp>
        <p:sp>
          <p:nvSpPr>
            <p:cNvPr id="13" name="燕尾形 4"/>
            <p:cNvSpPr/>
            <p:nvPr/>
          </p:nvSpPr>
          <p:spPr>
            <a:xfrm>
              <a:off x="5531189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document/6722985" TargetMode="External"/><Relationship Id="rId5" Type="http://schemas.openxmlformats.org/officeDocument/2006/relationships/hyperlink" Target="https://ieeexplore.ieee.org/document/10411360" TargetMode="External"/><Relationship Id="rId4" Type="http://schemas.openxmlformats.org/officeDocument/2006/relationships/hyperlink" Target="https://ieeexplore.ieee.org/document/665703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/>
          <a:srcRect l="21011" t="17495" r="22011" b="36004"/>
          <a:stretch>
            <a:fillRect/>
          </a:stretch>
        </p:blipFill>
        <p:spPr>
          <a:xfrm rot="5400000" flipV="1">
            <a:off x="-1283298" y="1333506"/>
            <a:ext cx="6858000" cy="417102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/>
          <a:srcRect l="21011" t="54174" r="22011" b="7444"/>
          <a:stretch>
            <a:fillRect/>
          </a:stretch>
        </p:blipFill>
        <p:spPr>
          <a:xfrm rot="5400000" flipV="1">
            <a:off x="6462249" y="1128250"/>
            <a:ext cx="6858000" cy="4601499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405765" y="628015"/>
            <a:ext cx="20637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400" cap="all" dirty="0">
              <a:solidFill>
                <a:schemeClr val="bg1"/>
              </a:solidFill>
              <a:uFillTx/>
              <a:latin typeface="Nunito Sans ExtraBold" charset="0"/>
              <a:ea typeface="Nunito Sans ExtraBold" charset="0"/>
              <a:cs typeface="Nunito Sans ExtraBold" charset="0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74516" y="3419018"/>
            <a:ext cx="6809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endParaRPr lang="zh-CN" altLang="en-US" sz="2400" dirty="0"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3274517" y="3880683"/>
            <a:ext cx="5464130" cy="1313486"/>
          </a:xfrm>
          <a:prstGeom prst="roundRect">
            <a:avLst>
              <a:gd name="adj" fmla="val 50000"/>
            </a:avLst>
          </a:prstGeom>
          <a:solidFill>
            <a:srgbClr val="04387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Student Name: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Neeraj Reddy Aluka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 marL="0" marR="0" lvl="0" indent="0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			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Harshith Reddy Musalireddy Garu, </a:t>
            </a:r>
          </a:p>
          <a:p>
            <a:pPr marL="0" marR="0" lvl="0" indent="0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			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Nikhila Polkampally</a:t>
            </a:r>
            <a:b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74518" y="2429811"/>
            <a:ext cx="7717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solidFill>
                  <a:srgbClr val="043874"/>
                </a:solidFill>
                <a:latin typeface="Times New Roman" panose="02020603050405020304" pitchFamily="18" charset="0"/>
                <a:ea typeface="Nunito Sans ExtraBold" charset="0"/>
                <a:cs typeface="Times New Roman" panose="02020603050405020304" pitchFamily="18" charset="0"/>
                <a:sym typeface="+mn-lt"/>
              </a:rPr>
              <a:t>Optimizing Out-of-Order Processor Efficiency and Reliability through Novel Architectural Techniques</a:t>
            </a:r>
            <a:endParaRPr lang="zh-CN" altLang="en-US" sz="2400" dirty="0">
              <a:solidFill>
                <a:srgbClr val="043874"/>
              </a:solidFill>
              <a:latin typeface="Times New Roman" panose="02020603050405020304" pitchFamily="18" charset="0"/>
              <a:ea typeface="Nunito Sans ExtraBold" charset="0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sp>
        <p:nvSpPr>
          <p:cNvPr id="28" name="文本框"/>
          <p:cNvSpPr/>
          <p:nvPr/>
        </p:nvSpPr>
        <p:spPr>
          <a:xfrm>
            <a:off x="2200550" y="528498"/>
            <a:ext cx="8315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0D5D9B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Evaluation of Fault Mitigation Techniques</a:t>
            </a:r>
            <a:endParaRPr lang="zh-CN" altLang="en-US" sz="3200" b="1" dirty="0">
              <a:solidFill>
                <a:srgbClr val="0D5D9B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1327774" y="1351507"/>
            <a:ext cx="64007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simulations conducted to evaluate fault mitigation techniques.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various fault scenarios to assess effectiveness.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statistical analysis to measure fault detection and correction capabilities.</a:t>
            </a:r>
          </a:p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improvement in fault detection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Correction Codes (ECC) effectively detected and corrected intermittent faults.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Redundancy techniques identified discrepancies and corrected faults dynamically.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fault correction capabilities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demonstrated a reduction in fault rates, enhancing overall processor reliability.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analysis provided insights into fault likelihood and impact, guiding reliability improvements.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2" r="8680" b="7432"/>
          <a:stretch/>
        </p:blipFill>
        <p:spPr bwMode="auto">
          <a:xfrm>
            <a:off x="7027524" y="1871466"/>
            <a:ext cx="4351351" cy="4287892"/>
          </a:xfrm>
          <a:prstGeom prst="flowChartInputOutpu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3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sp>
        <p:nvSpPr>
          <p:cNvPr id="28" name="文本框"/>
          <p:cNvSpPr/>
          <p:nvPr/>
        </p:nvSpPr>
        <p:spPr>
          <a:xfrm>
            <a:off x="2200550" y="528498"/>
            <a:ext cx="8315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200" b="1" dirty="0">
                <a:solidFill>
                  <a:srgbClr val="0D5D9B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Summary of Pros &amp; Cons of each Method</a:t>
            </a:r>
            <a:endParaRPr lang="zh-CN" altLang="en-US" sz="3200" b="1" dirty="0">
              <a:solidFill>
                <a:srgbClr val="0D5D9B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048721"/>
              </p:ext>
            </p:extLst>
          </p:nvPr>
        </p:nvGraphicFramePr>
        <p:xfrm>
          <a:off x="1545996" y="1595336"/>
          <a:ext cx="8872328" cy="4067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24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2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Register Allocation and VDD-Gating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Significant power savings, adaptable to different configurations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circuit complexity for fine-grained gating, potential performance impacts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2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Replace-Free ISA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Simplified design, reduced power consumption, improved execution speed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limitations in handling complex instruction sets, significant redesign required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4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Intermittent Fault Mitigation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reliability, effective fault detection and correction mechanisms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hardware complexity, potential performance overhead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36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sp>
        <p:nvSpPr>
          <p:cNvPr id="28" name="文本框"/>
          <p:cNvSpPr/>
          <p:nvPr/>
        </p:nvSpPr>
        <p:spPr>
          <a:xfrm>
            <a:off x="2200550" y="528498"/>
            <a:ext cx="83150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000" b="1" dirty="0">
                <a:solidFill>
                  <a:srgbClr val="0D5D9B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Conclusions</a:t>
            </a:r>
            <a:endParaRPr lang="zh-CN" altLang="en-US" sz="4000" b="1" dirty="0">
              <a:solidFill>
                <a:srgbClr val="0D5D9B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1478601" y="1871466"/>
            <a:ext cx="86825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Techniques: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advanced register allocation and VDD-gating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significant power savings through dynamic management of register file usage.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replace-free ISA and pipeline optimization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design, reduces power consumption, and improves execution speed.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robust fault mitigation strategies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reliability with effective fault detection and correction mechanisms.</a:t>
            </a:r>
          </a:p>
        </p:txBody>
      </p:sp>
    </p:spTree>
    <p:extLst>
      <p:ext uri="{BB962C8B-B14F-4D97-AF65-F5344CB8AC3E}">
        <p14:creationId xmlns:p14="http://schemas.microsoft.com/office/powerpoint/2010/main" val="405636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sp>
        <p:nvSpPr>
          <p:cNvPr id="28" name="文本框"/>
          <p:cNvSpPr/>
          <p:nvPr/>
        </p:nvSpPr>
        <p:spPr>
          <a:xfrm>
            <a:off x="2200550" y="528498"/>
            <a:ext cx="83150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000" b="1" dirty="0">
                <a:solidFill>
                  <a:srgbClr val="0D5D9B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Overall benefits</a:t>
            </a:r>
            <a:endParaRPr lang="zh-CN" altLang="en-US" sz="4000" b="1" dirty="0">
              <a:solidFill>
                <a:srgbClr val="0D5D9B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1036813" y="1871466"/>
            <a:ext cx="560029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savings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register allocation and fine-grained gating reduce leakage energy.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enhancement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ISA and optimized pipeline stages boost execution speed and efficiency.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fault tolerance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 and correction techniques ensure higher reliability and robustness in varied operating conditions.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06" y="2149466"/>
            <a:ext cx="4087193" cy="368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3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sp>
        <p:nvSpPr>
          <p:cNvPr id="28" name="文本框"/>
          <p:cNvSpPr/>
          <p:nvPr/>
        </p:nvSpPr>
        <p:spPr>
          <a:xfrm>
            <a:off x="2200550" y="528498"/>
            <a:ext cx="83150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000" b="1" dirty="0">
                <a:solidFill>
                  <a:srgbClr val="0D5D9B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Future Work</a:t>
            </a:r>
            <a:endParaRPr lang="zh-CN" altLang="en-US" sz="4000" b="1" dirty="0">
              <a:solidFill>
                <a:srgbClr val="0D5D9B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605840"/>
              </p:ext>
            </p:extLst>
          </p:nvPr>
        </p:nvGraphicFramePr>
        <p:xfrm>
          <a:off x="1420238" y="1320755"/>
          <a:ext cx="9095362" cy="52958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7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7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1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Areas for Further Research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2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Enhanced power management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71450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Investigate adaptive power management strategies using machine learning algorithms.</a:t>
                      </a:r>
                    </a:p>
                    <a:p>
                      <a:pPr marL="171450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finer granularity in power gating to optimize energy efficiency.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2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Advanced fault tolerance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71450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Explore new error detection codes beyond traditional ECC, such as probabilistic approaches.</a:t>
                      </a:r>
                    </a:p>
                    <a:p>
                      <a:pPr marL="171450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dynamic reconfiguration methods to improve system resilience.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DD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of emerging memory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71450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the use of non-volatile memory (NVM) for caching and main memory.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technologies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71450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hybrid memory architectures combining NVM with traditional DRAM.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DD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52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enhancements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71450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hardware-based security features to protect against side-channel attacks.</a:t>
                      </a:r>
                    </a:p>
                    <a:p>
                      <a:pPr marL="171450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Explore hardware-enforced memory encryption and integrity verification techniques.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52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Scalability and parallelism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71450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 inter-core communication, workload distribution, and resource allocation across multiple cores.</a:t>
                      </a:r>
                    </a:p>
                    <a:p>
                      <a:pPr marL="171450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Address synchronization overhead and cache coherence issues in scalable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OoO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processor architectures.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DD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3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sp>
        <p:nvSpPr>
          <p:cNvPr id="28" name="文本框"/>
          <p:cNvSpPr/>
          <p:nvPr/>
        </p:nvSpPr>
        <p:spPr>
          <a:xfrm>
            <a:off x="2200550" y="528498"/>
            <a:ext cx="83150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000" b="1" dirty="0">
                <a:solidFill>
                  <a:srgbClr val="0D5D9B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References</a:t>
            </a:r>
            <a:endParaRPr lang="zh-CN" altLang="en-US" sz="4000" b="1" dirty="0">
              <a:solidFill>
                <a:srgbClr val="0D5D9B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1478601" y="2091446"/>
            <a:ext cx="895917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"Register Allocation and VDD-Gating Algorithms for Out-of-Order Architectures,"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 IEEE 31st International Conference on Computer Design (ICCD)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2013. Available: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https://ieeexplore.ieee.org/document/6657032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"Clockhands: Rename-free Instruction Set Architecture for Out-of-order Processors,"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2023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Oct. 28-Nov. 1, 2023. Available: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https://ieeexplore.ieee.org/document/10411360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"Effects of Intermittent Faults on the Reliability of a Reduced Instruction Set Computing (RISC) Microprocessor,"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Reliability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63, no. 1, Mar. 2014. Available: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https://ieeexplore.ieee.org/document/6722985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484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/>
          <a:srcRect l="21011" t="54174" r="22011" b="7444"/>
          <a:stretch>
            <a:fillRect/>
          </a:stretch>
        </p:blipFill>
        <p:spPr>
          <a:xfrm rot="5400000" flipV="1">
            <a:off x="6462249" y="1128250"/>
            <a:ext cx="6858000" cy="460149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274517" y="2429811"/>
            <a:ext cx="10447199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rgbClr val="043874"/>
                </a:solidFill>
                <a:latin typeface="Times New Roman" panose="02020603050405020304" pitchFamily="18" charset="0"/>
                <a:ea typeface="Nunito Sans ExtraBold" charset="0"/>
                <a:cs typeface="Times New Roman" panose="02020603050405020304" pitchFamily="18" charset="0"/>
                <a:sym typeface="+mn-l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/>
          <a:srcRect l="21011" t="17495" r="22011" b="36004"/>
          <a:stretch>
            <a:fillRect/>
          </a:stretch>
        </p:blipFill>
        <p:spPr>
          <a:xfrm rot="5400000" flipV="1">
            <a:off x="-380997" y="381004"/>
            <a:ext cx="6858000" cy="6095994"/>
          </a:xfrm>
          <a:prstGeom prst="rect">
            <a:avLst/>
          </a:prstGeom>
        </p:spPr>
      </p:pic>
      <p:sp>
        <p:nvSpPr>
          <p:cNvPr id="18" name="文本框 1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7139" y="934085"/>
            <a:ext cx="646331" cy="274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3000" dirty="0">
                <a:solidFill>
                  <a:schemeClr val="bg1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Introduction</a:t>
            </a:r>
          </a:p>
        </p:txBody>
      </p:sp>
      <p:sp>
        <p:nvSpPr>
          <p:cNvPr id="22" name="文本框"/>
          <p:cNvSpPr/>
          <p:nvPr/>
        </p:nvSpPr>
        <p:spPr>
          <a:xfrm>
            <a:off x="6545717" y="1401615"/>
            <a:ext cx="4847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Objectives</a:t>
            </a:r>
          </a:p>
        </p:txBody>
      </p:sp>
      <p:sp>
        <p:nvSpPr>
          <p:cNvPr id="23" name="矩形 22"/>
          <p:cNvSpPr/>
          <p:nvPr/>
        </p:nvSpPr>
        <p:spPr>
          <a:xfrm flipH="1">
            <a:off x="6587489" y="1880235"/>
            <a:ext cx="37537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overview of Out-of-Order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OoO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processors and the goals of enhancing their efficiency and reliability.</a:t>
            </a:r>
          </a:p>
        </p:txBody>
      </p:sp>
      <p:sp>
        <p:nvSpPr>
          <p:cNvPr id="25" name="文本框"/>
          <p:cNvSpPr/>
          <p:nvPr/>
        </p:nvSpPr>
        <p:spPr>
          <a:xfrm>
            <a:off x="6545717" y="2596284"/>
            <a:ext cx="4847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Architectural Techniques</a:t>
            </a:r>
            <a:endParaRPr lang="zh-CN" altLang="en-US" sz="2400" b="1" dirty="0"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 flipH="1">
            <a:off x="6587489" y="3074670"/>
            <a:ext cx="37537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exploration of register allocation, VDD-gating algorithms, and replace-free instruction set architecture.</a:t>
            </a:r>
          </a:p>
        </p:txBody>
      </p:sp>
      <p:sp>
        <p:nvSpPr>
          <p:cNvPr id="28" name="文本框"/>
          <p:cNvSpPr/>
          <p:nvPr/>
        </p:nvSpPr>
        <p:spPr>
          <a:xfrm>
            <a:off x="6587490" y="3830055"/>
            <a:ext cx="4847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Mitigation Strategies</a:t>
            </a:r>
            <a:endParaRPr lang="zh-CN" altLang="en-US" sz="2400" b="1" dirty="0"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6587488" y="4269105"/>
            <a:ext cx="37537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techniques to improve processor reliability through error correction and redundancy.</a:t>
            </a:r>
          </a:p>
        </p:txBody>
      </p:sp>
      <p:sp>
        <p:nvSpPr>
          <p:cNvPr id="44" name="文本框"/>
          <p:cNvSpPr/>
          <p:nvPr/>
        </p:nvSpPr>
        <p:spPr>
          <a:xfrm>
            <a:off x="6545717" y="4985620"/>
            <a:ext cx="4847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Work</a:t>
            </a:r>
            <a:endParaRPr lang="zh-CN" altLang="en-US" sz="2400" b="1" dirty="0"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 flipH="1">
            <a:off x="6587489" y="5446819"/>
            <a:ext cx="3804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findings and potential future research directions in optimizing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OoO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processors</a:t>
            </a:r>
            <a:r>
              <a:rPr lang="en-US" sz="1200" dirty="0"/>
              <a:t>.</a:t>
            </a:r>
          </a:p>
        </p:txBody>
      </p:sp>
      <p:sp>
        <p:nvSpPr>
          <p:cNvPr id="3" name="椭圆 2"/>
          <p:cNvSpPr/>
          <p:nvPr/>
        </p:nvSpPr>
        <p:spPr>
          <a:xfrm>
            <a:off x="5851230" y="1489553"/>
            <a:ext cx="646157" cy="646157"/>
          </a:xfrm>
          <a:prstGeom prst="ellipse">
            <a:avLst/>
          </a:prstGeom>
          <a:solidFill>
            <a:srgbClr val="0D5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9" name="椭圆 48"/>
          <p:cNvSpPr/>
          <p:nvPr/>
        </p:nvSpPr>
        <p:spPr>
          <a:xfrm>
            <a:off x="5851230" y="2702764"/>
            <a:ext cx="646157" cy="646157"/>
          </a:xfrm>
          <a:prstGeom prst="ellipse">
            <a:avLst/>
          </a:prstGeom>
          <a:solidFill>
            <a:srgbClr val="0D5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50" name="椭圆 49"/>
          <p:cNvSpPr/>
          <p:nvPr/>
        </p:nvSpPr>
        <p:spPr>
          <a:xfrm>
            <a:off x="5851230" y="3915975"/>
            <a:ext cx="646157" cy="646157"/>
          </a:xfrm>
          <a:prstGeom prst="ellipse">
            <a:avLst/>
          </a:prstGeom>
          <a:solidFill>
            <a:srgbClr val="0D5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51" name="椭圆 50"/>
          <p:cNvSpPr/>
          <p:nvPr/>
        </p:nvSpPr>
        <p:spPr>
          <a:xfrm>
            <a:off x="5851230" y="5129185"/>
            <a:ext cx="646157" cy="646157"/>
          </a:xfrm>
          <a:prstGeom prst="ellipse">
            <a:avLst/>
          </a:prstGeom>
          <a:solidFill>
            <a:srgbClr val="0D5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48439" y="934085"/>
            <a:ext cx="1107996" cy="43395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36" y="2300809"/>
            <a:ext cx="5253900" cy="294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文本框"/>
          <p:cNvSpPr/>
          <p:nvPr/>
        </p:nvSpPr>
        <p:spPr>
          <a:xfrm>
            <a:off x="665336" y="112819"/>
            <a:ext cx="524923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INTRODUCTION</a:t>
            </a:r>
            <a:endParaRPr lang="zh-CN" altLang="en-US" sz="3600" b="1" dirty="0"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10252" y="1627289"/>
            <a:ext cx="5946320" cy="4398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unito Sans" charset="0"/>
              <a:ea typeface="Nunito Sans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5551" y="2057401"/>
            <a:ext cx="66675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unito Sans" charset="0"/>
              <a:ea typeface="Nunito Sans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5551" y="3438526"/>
            <a:ext cx="66675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unito Sans" charset="0"/>
              <a:ea typeface="Nunito Sans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5551" y="4819650"/>
            <a:ext cx="66675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unito Sans" charset="0"/>
              <a:ea typeface="Nunito Sans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50405" y="2252345"/>
            <a:ext cx="4270375" cy="624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Out-of-Order (</a:t>
            </a:r>
            <a:r>
              <a:rPr lang="en-US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OoO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) processors execute instructions based on resource availability rather than program order.</a:t>
            </a:r>
            <a:endParaRPr kumimoji="1"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50676" y="1902841"/>
            <a:ext cx="2071428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2400" b="0" spc="-150" dirty="0">
                <a:solidFill>
                  <a:schemeClr val="bg1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Overview</a:t>
            </a:r>
          </a:p>
        </p:txBody>
      </p:sp>
      <p:sp>
        <p:nvSpPr>
          <p:cNvPr id="12" name="矩形 11"/>
          <p:cNvSpPr/>
          <p:nvPr/>
        </p:nvSpPr>
        <p:spPr>
          <a:xfrm>
            <a:off x="7050676" y="3542701"/>
            <a:ext cx="4270467" cy="623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Enhances computational efficiency by optimizing resource utilization.</a:t>
            </a:r>
            <a:endParaRPr kumimoji="1"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50676" y="3193478"/>
            <a:ext cx="2071428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2400" b="0" spc="-150" dirty="0">
                <a:solidFill>
                  <a:schemeClr val="bg1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Significance</a:t>
            </a:r>
          </a:p>
        </p:txBody>
      </p:sp>
      <p:sp>
        <p:nvSpPr>
          <p:cNvPr id="15" name="矩形 14"/>
          <p:cNvSpPr/>
          <p:nvPr/>
        </p:nvSpPr>
        <p:spPr>
          <a:xfrm>
            <a:off x="7050676" y="4980375"/>
            <a:ext cx="4270467" cy="623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Critical for meeting the demands of modern, power-sensitive, and data-intensive applications.</a:t>
            </a:r>
            <a:endParaRPr kumimoji="1"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59660" y="4631152"/>
            <a:ext cx="1962444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2400" b="0" spc="-150" dirty="0">
                <a:solidFill>
                  <a:schemeClr val="bg1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Importance</a:t>
            </a:r>
          </a:p>
        </p:txBody>
      </p:sp>
      <p:sp>
        <p:nvSpPr>
          <p:cNvPr id="17" name="settings_91700"/>
          <p:cNvSpPr>
            <a:spLocks noChangeAspect="1"/>
          </p:cNvSpPr>
          <p:nvPr/>
        </p:nvSpPr>
        <p:spPr bwMode="auto">
          <a:xfrm>
            <a:off x="6497955" y="2246968"/>
            <a:ext cx="304843" cy="303110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latin typeface="Nunito Sans" charset="0"/>
              <a:ea typeface="Nunito Sans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settings_91700"/>
          <p:cNvSpPr>
            <a:spLocks noChangeAspect="1"/>
          </p:cNvSpPr>
          <p:nvPr/>
        </p:nvSpPr>
        <p:spPr bwMode="auto">
          <a:xfrm>
            <a:off x="6521079" y="3619479"/>
            <a:ext cx="235693" cy="304843"/>
          </a:xfrm>
          <a:custGeom>
            <a:avLst/>
            <a:gdLst>
              <a:gd name="T0" fmla="*/ 1843 w 1843"/>
              <a:gd name="T1" fmla="*/ 1337 h 2387"/>
              <a:gd name="T2" fmla="*/ 1581 w 1843"/>
              <a:gd name="T3" fmla="*/ 987 h 2387"/>
              <a:gd name="T4" fmla="*/ 1482 w 1843"/>
              <a:gd name="T5" fmla="*/ 723 h 2387"/>
              <a:gd name="T6" fmla="*/ 1050 w 1843"/>
              <a:gd name="T7" fmla="*/ 661 h 2387"/>
              <a:gd name="T8" fmla="*/ 793 w 1843"/>
              <a:gd name="T9" fmla="*/ 544 h 2387"/>
              <a:gd name="T10" fmla="*/ 443 w 1843"/>
              <a:gd name="T11" fmla="*/ 806 h 2387"/>
              <a:gd name="T12" fmla="*/ 179 w 1843"/>
              <a:gd name="T13" fmla="*/ 905 h 2387"/>
              <a:gd name="T14" fmla="*/ 117 w 1843"/>
              <a:gd name="T15" fmla="*/ 1337 h 2387"/>
              <a:gd name="T16" fmla="*/ 0 w 1843"/>
              <a:gd name="T17" fmla="*/ 1594 h 2387"/>
              <a:gd name="T18" fmla="*/ 262 w 1843"/>
              <a:gd name="T19" fmla="*/ 1944 h 2387"/>
              <a:gd name="T20" fmla="*/ 361 w 1843"/>
              <a:gd name="T21" fmla="*/ 2208 h 2387"/>
              <a:gd name="T22" fmla="*/ 793 w 1843"/>
              <a:gd name="T23" fmla="*/ 2270 h 2387"/>
              <a:gd name="T24" fmla="*/ 1050 w 1843"/>
              <a:gd name="T25" fmla="*/ 2387 h 2387"/>
              <a:gd name="T26" fmla="*/ 1399 w 1843"/>
              <a:gd name="T27" fmla="*/ 2125 h 2387"/>
              <a:gd name="T28" fmla="*/ 1664 w 1843"/>
              <a:gd name="T29" fmla="*/ 2026 h 2387"/>
              <a:gd name="T30" fmla="*/ 1726 w 1843"/>
              <a:gd name="T31" fmla="*/ 1594 h 2387"/>
              <a:gd name="T32" fmla="*/ 1480 w 1843"/>
              <a:gd name="T33" fmla="*/ 1466 h 2387"/>
              <a:gd name="T34" fmla="*/ 362 w 1843"/>
              <a:gd name="T35" fmla="*/ 1466 h 2387"/>
              <a:gd name="T36" fmla="*/ 1480 w 1843"/>
              <a:gd name="T37" fmla="*/ 1466 h 2387"/>
              <a:gd name="T38" fmla="*/ 466 w 1843"/>
              <a:gd name="T39" fmla="*/ 1466 h 2387"/>
              <a:gd name="T40" fmla="*/ 1376 w 1843"/>
              <a:gd name="T41" fmla="*/ 1466 h 2387"/>
              <a:gd name="T42" fmla="*/ 921 w 1843"/>
              <a:gd name="T43" fmla="*/ 1835 h 2387"/>
              <a:gd name="T44" fmla="*/ 921 w 1843"/>
              <a:gd name="T45" fmla="*/ 1096 h 2387"/>
              <a:gd name="T46" fmla="*/ 921 w 1843"/>
              <a:gd name="T47" fmla="*/ 1835 h 2387"/>
              <a:gd name="T48" fmla="*/ 1129 w 1843"/>
              <a:gd name="T49" fmla="*/ 520 h 2387"/>
              <a:gd name="T50" fmla="*/ 1241 w 1843"/>
              <a:gd name="T51" fmla="*/ 530 h 2387"/>
              <a:gd name="T52" fmla="*/ 1345 w 1843"/>
              <a:gd name="T53" fmla="*/ 645 h 2387"/>
              <a:gd name="T54" fmla="*/ 1431 w 1843"/>
              <a:gd name="T55" fmla="*/ 573 h 2387"/>
              <a:gd name="T56" fmla="*/ 1586 w 1843"/>
              <a:gd name="T57" fmla="*/ 581 h 2387"/>
              <a:gd name="T58" fmla="*/ 1595 w 1843"/>
              <a:gd name="T59" fmla="*/ 469 h 2387"/>
              <a:gd name="T60" fmla="*/ 1710 w 1843"/>
              <a:gd name="T61" fmla="*/ 365 h 2387"/>
              <a:gd name="T62" fmla="*/ 1638 w 1843"/>
              <a:gd name="T63" fmla="*/ 280 h 2387"/>
              <a:gd name="T64" fmla="*/ 1646 w 1843"/>
              <a:gd name="T65" fmla="*/ 125 h 2387"/>
              <a:gd name="T66" fmla="*/ 1535 w 1843"/>
              <a:gd name="T67" fmla="*/ 115 h 2387"/>
              <a:gd name="T68" fmla="*/ 1431 w 1843"/>
              <a:gd name="T69" fmla="*/ 0 h 2387"/>
              <a:gd name="T70" fmla="*/ 1345 w 1843"/>
              <a:gd name="T71" fmla="*/ 72 h 2387"/>
              <a:gd name="T72" fmla="*/ 1190 w 1843"/>
              <a:gd name="T73" fmla="*/ 64 h 2387"/>
              <a:gd name="T74" fmla="*/ 1181 w 1843"/>
              <a:gd name="T75" fmla="*/ 176 h 2387"/>
              <a:gd name="T76" fmla="*/ 1065 w 1843"/>
              <a:gd name="T77" fmla="*/ 280 h 2387"/>
              <a:gd name="T78" fmla="*/ 1138 w 1843"/>
              <a:gd name="T79" fmla="*/ 365 h 2387"/>
              <a:gd name="T80" fmla="*/ 1388 w 1843"/>
              <a:gd name="T81" fmla="*/ 197 h 2387"/>
              <a:gd name="T82" fmla="*/ 1388 w 1843"/>
              <a:gd name="T83" fmla="*/ 449 h 2387"/>
              <a:gd name="T84" fmla="*/ 1388 w 1843"/>
              <a:gd name="T85" fmla="*/ 197 h 2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43" h="2387">
                <a:moveTo>
                  <a:pt x="1843" y="1594"/>
                </a:moveTo>
                <a:lnTo>
                  <a:pt x="1843" y="1337"/>
                </a:lnTo>
                <a:lnTo>
                  <a:pt x="1726" y="1337"/>
                </a:lnTo>
                <a:cubicBezTo>
                  <a:pt x="1706" y="1208"/>
                  <a:pt x="1655" y="1089"/>
                  <a:pt x="1581" y="987"/>
                </a:cubicBezTo>
                <a:lnTo>
                  <a:pt x="1664" y="905"/>
                </a:lnTo>
                <a:lnTo>
                  <a:pt x="1482" y="723"/>
                </a:lnTo>
                <a:lnTo>
                  <a:pt x="1400" y="806"/>
                </a:lnTo>
                <a:cubicBezTo>
                  <a:pt x="1298" y="732"/>
                  <a:pt x="1179" y="681"/>
                  <a:pt x="1050" y="661"/>
                </a:cubicBezTo>
                <a:lnTo>
                  <a:pt x="1050" y="544"/>
                </a:lnTo>
                <a:lnTo>
                  <a:pt x="793" y="544"/>
                </a:lnTo>
                <a:lnTo>
                  <a:pt x="793" y="661"/>
                </a:lnTo>
                <a:cubicBezTo>
                  <a:pt x="664" y="681"/>
                  <a:pt x="545" y="732"/>
                  <a:pt x="443" y="806"/>
                </a:cubicBezTo>
                <a:lnTo>
                  <a:pt x="361" y="723"/>
                </a:lnTo>
                <a:lnTo>
                  <a:pt x="179" y="905"/>
                </a:lnTo>
                <a:lnTo>
                  <a:pt x="262" y="987"/>
                </a:lnTo>
                <a:cubicBezTo>
                  <a:pt x="188" y="1089"/>
                  <a:pt x="137" y="1208"/>
                  <a:pt x="117" y="1337"/>
                </a:cubicBezTo>
                <a:lnTo>
                  <a:pt x="0" y="1337"/>
                </a:lnTo>
                <a:lnTo>
                  <a:pt x="0" y="1594"/>
                </a:lnTo>
                <a:lnTo>
                  <a:pt x="117" y="1594"/>
                </a:lnTo>
                <a:cubicBezTo>
                  <a:pt x="137" y="1723"/>
                  <a:pt x="188" y="1842"/>
                  <a:pt x="262" y="1944"/>
                </a:cubicBezTo>
                <a:lnTo>
                  <a:pt x="179" y="2026"/>
                </a:lnTo>
                <a:lnTo>
                  <a:pt x="361" y="2208"/>
                </a:lnTo>
                <a:lnTo>
                  <a:pt x="443" y="2125"/>
                </a:lnTo>
                <a:cubicBezTo>
                  <a:pt x="545" y="2199"/>
                  <a:pt x="664" y="2250"/>
                  <a:pt x="793" y="2270"/>
                </a:cubicBezTo>
                <a:lnTo>
                  <a:pt x="793" y="2387"/>
                </a:lnTo>
                <a:lnTo>
                  <a:pt x="1050" y="2387"/>
                </a:lnTo>
                <a:lnTo>
                  <a:pt x="1050" y="2270"/>
                </a:lnTo>
                <a:cubicBezTo>
                  <a:pt x="1179" y="2250"/>
                  <a:pt x="1298" y="2199"/>
                  <a:pt x="1399" y="2125"/>
                </a:cubicBezTo>
                <a:lnTo>
                  <a:pt x="1482" y="2208"/>
                </a:lnTo>
                <a:lnTo>
                  <a:pt x="1664" y="2026"/>
                </a:lnTo>
                <a:lnTo>
                  <a:pt x="1581" y="1944"/>
                </a:lnTo>
                <a:cubicBezTo>
                  <a:pt x="1655" y="1842"/>
                  <a:pt x="1705" y="1723"/>
                  <a:pt x="1726" y="1594"/>
                </a:cubicBezTo>
                <a:lnTo>
                  <a:pt x="1843" y="1594"/>
                </a:lnTo>
                <a:close/>
                <a:moveTo>
                  <a:pt x="1480" y="1466"/>
                </a:moveTo>
                <a:cubicBezTo>
                  <a:pt x="1480" y="1774"/>
                  <a:pt x="1230" y="2025"/>
                  <a:pt x="921" y="2025"/>
                </a:cubicBezTo>
                <a:cubicBezTo>
                  <a:pt x="613" y="2025"/>
                  <a:pt x="362" y="1774"/>
                  <a:pt x="362" y="1466"/>
                </a:cubicBezTo>
                <a:cubicBezTo>
                  <a:pt x="362" y="1157"/>
                  <a:pt x="613" y="906"/>
                  <a:pt x="921" y="906"/>
                </a:cubicBezTo>
                <a:cubicBezTo>
                  <a:pt x="1230" y="906"/>
                  <a:pt x="1480" y="1157"/>
                  <a:pt x="1480" y="1466"/>
                </a:cubicBezTo>
                <a:close/>
                <a:moveTo>
                  <a:pt x="921" y="1010"/>
                </a:moveTo>
                <a:cubicBezTo>
                  <a:pt x="670" y="1010"/>
                  <a:pt x="466" y="1215"/>
                  <a:pt x="466" y="1466"/>
                </a:cubicBezTo>
                <a:cubicBezTo>
                  <a:pt x="466" y="1716"/>
                  <a:pt x="670" y="1921"/>
                  <a:pt x="921" y="1921"/>
                </a:cubicBezTo>
                <a:cubicBezTo>
                  <a:pt x="1172" y="1921"/>
                  <a:pt x="1376" y="1717"/>
                  <a:pt x="1376" y="1466"/>
                </a:cubicBezTo>
                <a:cubicBezTo>
                  <a:pt x="1377" y="1215"/>
                  <a:pt x="1172" y="1010"/>
                  <a:pt x="921" y="1010"/>
                </a:cubicBezTo>
                <a:close/>
                <a:moveTo>
                  <a:pt x="921" y="1835"/>
                </a:moveTo>
                <a:cubicBezTo>
                  <a:pt x="718" y="1835"/>
                  <a:pt x="552" y="1669"/>
                  <a:pt x="552" y="1465"/>
                </a:cubicBezTo>
                <a:cubicBezTo>
                  <a:pt x="552" y="1262"/>
                  <a:pt x="718" y="1096"/>
                  <a:pt x="921" y="1096"/>
                </a:cubicBezTo>
                <a:cubicBezTo>
                  <a:pt x="1125" y="1096"/>
                  <a:pt x="1291" y="1262"/>
                  <a:pt x="1291" y="1465"/>
                </a:cubicBezTo>
                <a:cubicBezTo>
                  <a:pt x="1291" y="1669"/>
                  <a:pt x="1125" y="1835"/>
                  <a:pt x="921" y="1835"/>
                </a:cubicBezTo>
                <a:close/>
                <a:moveTo>
                  <a:pt x="1181" y="469"/>
                </a:moveTo>
                <a:lnTo>
                  <a:pt x="1129" y="520"/>
                </a:lnTo>
                <a:lnTo>
                  <a:pt x="1190" y="581"/>
                </a:lnTo>
                <a:lnTo>
                  <a:pt x="1241" y="530"/>
                </a:lnTo>
                <a:cubicBezTo>
                  <a:pt x="1272" y="551"/>
                  <a:pt x="1307" y="566"/>
                  <a:pt x="1345" y="573"/>
                </a:cubicBezTo>
                <a:lnTo>
                  <a:pt x="1345" y="645"/>
                </a:lnTo>
                <a:lnTo>
                  <a:pt x="1431" y="645"/>
                </a:lnTo>
                <a:lnTo>
                  <a:pt x="1431" y="573"/>
                </a:lnTo>
                <a:cubicBezTo>
                  <a:pt x="1469" y="566"/>
                  <a:pt x="1504" y="551"/>
                  <a:pt x="1535" y="530"/>
                </a:cubicBezTo>
                <a:lnTo>
                  <a:pt x="1586" y="581"/>
                </a:lnTo>
                <a:lnTo>
                  <a:pt x="1646" y="520"/>
                </a:lnTo>
                <a:lnTo>
                  <a:pt x="1595" y="469"/>
                </a:lnTo>
                <a:cubicBezTo>
                  <a:pt x="1617" y="439"/>
                  <a:pt x="1631" y="404"/>
                  <a:pt x="1638" y="365"/>
                </a:cubicBezTo>
                <a:lnTo>
                  <a:pt x="1710" y="365"/>
                </a:lnTo>
                <a:lnTo>
                  <a:pt x="1710" y="280"/>
                </a:lnTo>
                <a:lnTo>
                  <a:pt x="1638" y="280"/>
                </a:lnTo>
                <a:cubicBezTo>
                  <a:pt x="1631" y="242"/>
                  <a:pt x="1617" y="206"/>
                  <a:pt x="1595" y="176"/>
                </a:cubicBezTo>
                <a:lnTo>
                  <a:pt x="1646" y="125"/>
                </a:lnTo>
                <a:lnTo>
                  <a:pt x="1586" y="64"/>
                </a:lnTo>
                <a:lnTo>
                  <a:pt x="1535" y="115"/>
                </a:lnTo>
                <a:cubicBezTo>
                  <a:pt x="1504" y="94"/>
                  <a:pt x="1469" y="79"/>
                  <a:pt x="1431" y="72"/>
                </a:cubicBezTo>
                <a:lnTo>
                  <a:pt x="1431" y="0"/>
                </a:lnTo>
                <a:lnTo>
                  <a:pt x="1345" y="0"/>
                </a:lnTo>
                <a:lnTo>
                  <a:pt x="1345" y="72"/>
                </a:lnTo>
                <a:cubicBezTo>
                  <a:pt x="1307" y="79"/>
                  <a:pt x="1272" y="94"/>
                  <a:pt x="1241" y="115"/>
                </a:cubicBezTo>
                <a:lnTo>
                  <a:pt x="1190" y="64"/>
                </a:lnTo>
                <a:lnTo>
                  <a:pt x="1129" y="125"/>
                </a:lnTo>
                <a:lnTo>
                  <a:pt x="1181" y="176"/>
                </a:lnTo>
                <a:cubicBezTo>
                  <a:pt x="1159" y="206"/>
                  <a:pt x="1144" y="241"/>
                  <a:pt x="1138" y="280"/>
                </a:cubicBezTo>
                <a:lnTo>
                  <a:pt x="1065" y="280"/>
                </a:lnTo>
                <a:lnTo>
                  <a:pt x="1065" y="365"/>
                </a:lnTo>
                <a:lnTo>
                  <a:pt x="1138" y="365"/>
                </a:lnTo>
                <a:cubicBezTo>
                  <a:pt x="1144" y="404"/>
                  <a:pt x="1159" y="439"/>
                  <a:pt x="1181" y="469"/>
                </a:cubicBezTo>
                <a:close/>
                <a:moveTo>
                  <a:pt x="1388" y="197"/>
                </a:moveTo>
                <a:cubicBezTo>
                  <a:pt x="1457" y="197"/>
                  <a:pt x="1514" y="253"/>
                  <a:pt x="1514" y="323"/>
                </a:cubicBezTo>
                <a:cubicBezTo>
                  <a:pt x="1514" y="392"/>
                  <a:pt x="1457" y="449"/>
                  <a:pt x="1388" y="449"/>
                </a:cubicBezTo>
                <a:cubicBezTo>
                  <a:pt x="1318" y="449"/>
                  <a:pt x="1262" y="392"/>
                  <a:pt x="1262" y="323"/>
                </a:cubicBezTo>
                <a:cubicBezTo>
                  <a:pt x="1262" y="253"/>
                  <a:pt x="1318" y="197"/>
                  <a:pt x="1388" y="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latin typeface="Nunito Sans" charset="0"/>
              <a:ea typeface="Nunito Sans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settings_91700"/>
          <p:cNvSpPr>
            <a:spLocks noChangeAspect="1"/>
          </p:cNvSpPr>
          <p:nvPr/>
        </p:nvSpPr>
        <p:spPr bwMode="auto">
          <a:xfrm>
            <a:off x="6486503" y="5019604"/>
            <a:ext cx="304843" cy="266842"/>
          </a:xfrm>
          <a:custGeom>
            <a:avLst/>
            <a:gdLst>
              <a:gd name="T0" fmla="*/ 215 w 406"/>
              <a:gd name="T1" fmla="*/ 162 h 356"/>
              <a:gd name="T2" fmla="*/ 157 w 406"/>
              <a:gd name="T3" fmla="*/ 102 h 356"/>
              <a:gd name="T4" fmla="*/ 19 w 406"/>
              <a:gd name="T5" fmla="*/ 242 h 356"/>
              <a:gd name="T6" fmla="*/ 0 w 406"/>
              <a:gd name="T7" fmla="*/ 224 h 356"/>
              <a:gd name="T8" fmla="*/ 157 w 406"/>
              <a:gd name="T9" fmla="*/ 64 h 356"/>
              <a:gd name="T10" fmla="*/ 216 w 406"/>
              <a:gd name="T11" fmla="*/ 124 h 356"/>
              <a:gd name="T12" fmla="*/ 315 w 406"/>
              <a:gd name="T13" fmla="*/ 28 h 356"/>
              <a:gd name="T14" fmla="*/ 287 w 406"/>
              <a:gd name="T15" fmla="*/ 0 h 356"/>
              <a:gd name="T16" fmla="*/ 362 w 406"/>
              <a:gd name="T17" fmla="*/ 0 h 356"/>
              <a:gd name="T18" fmla="*/ 362 w 406"/>
              <a:gd name="T19" fmla="*/ 74 h 356"/>
              <a:gd name="T20" fmla="*/ 334 w 406"/>
              <a:gd name="T21" fmla="*/ 47 h 356"/>
              <a:gd name="T22" fmla="*/ 215 w 406"/>
              <a:gd name="T23" fmla="*/ 162 h 356"/>
              <a:gd name="T24" fmla="*/ 66 w 406"/>
              <a:gd name="T25" fmla="*/ 356 h 356"/>
              <a:gd name="T26" fmla="*/ 156 w 406"/>
              <a:gd name="T27" fmla="*/ 356 h 356"/>
              <a:gd name="T28" fmla="*/ 156 w 406"/>
              <a:gd name="T29" fmla="*/ 230 h 356"/>
              <a:gd name="T30" fmla="*/ 66 w 406"/>
              <a:gd name="T31" fmla="*/ 230 h 356"/>
              <a:gd name="T32" fmla="*/ 66 w 406"/>
              <a:gd name="T33" fmla="*/ 356 h 356"/>
              <a:gd name="T34" fmla="*/ 191 w 406"/>
              <a:gd name="T35" fmla="*/ 356 h 356"/>
              <a:gd name="T36" fmla="*/ 281 w 406"/>
              <a:gd name="T37" fmla="*/ 356 h 356"/>
              <a:gd name="T38" fmla="*/ 281 w 406"/>
              <a:gd name="T39" fmla="*/ 190 h 356"/>
              <a:gd name="T40" fmla="*/ 191 w 406"/>
              <a:gd name="T41" fmla="*/ 190 h 356"/>
              <a:gd name="T42" fmla="*/ 191 w 406"/>
              <a:gd name="T43" fmla="*/ 356 h 356"/>
              <a:gd name="T44" fmla="*/ 316 w 406"/>
              <a:gd name="T45" fmla="*/ 106 h 356"/>
              <a:gd name="T46" fmla="*/ 316 w 406"/>
              <a:gd name="T47" fmla="*/ 356 h 356"/>
              <a:gd name="T48" fmla="*/ 406 w 406"/>
              <a:gd name="T49" fmla="*/ 356 h 356"/>
              <a:gd name="T50" fmla="*/ 406 w 406"/>
              <a:gd name="T51" fmla="*/ 106 h 356"/>
              <a:gd name="T52" fmla="*/ 316 w 406"/>
              <a:gd name="T53" fmla="*/ 10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06" h="356">
                <a:moveTo>
                  <a:pt x="215" y="162"/>
                </a:moveTo>
                <a:lnTo>
                  <a:pt x="157" y="102"/>
                </a:lnTo>
                <a:lnTo>
                  <a:pt x="19" y="242"/>
                </a:lnTo>
                <a:lnTo>
                  <a:pt x="0" y="224"/>
                </a:lnTo>
                <a:lnTo>
                  <a:pt x="157" y="64"/>
                </a:lnTo>
                <a:lnTo>
                  <a:pt x="216" y="124"/>
                </a:lnTo>
                <a:lnTo>
                  <a:pt x="315" y="28"/>
                </a:lnTo>
                <a:lnTo>
                  <a:pt x="287" y="0"/>
                </a:lnTo>
                <a:lnTo>
                  <a:pt x="362" y="0"/>
                </a:lnTo>
                <a:lnTo>
                  <a:pt x="362" y="74"/>
                </a:lnTo>
                <a:lnTo>
                  <a:pt x="334" y="47"/>
                </a:lnTo>
                <a:lnTo>
                  <a:pt x="215" y="162"/>
                </a:lnTo>
                <a:close/>
                <a:moveTo>
                  <a:pt x="66" y="356"/>
                </a:moveTo>
                <a:lnTo>
                  <a:pt x="156" y="356"/>
                </a:lnTo>
                <a:lnTo>
                  <a:pt x="156" y="230"/>
                </a:lnTo>
                <a:lnTo>
                  <a:pt x="66" y="230"/>
                </a:lnTo>
                <a:lnTo>
                  <a:pt x="66" y="356"/>
                </a:lnTo>
                <a:close/>
                <a:moveTo>
                  <a:pt x="191" y="356"/>
                </a:moveTo>
                <a:lnTo>
                  <a:pt x="281" y="356"/>
                </a:lnTo>
                <a:lnTo>
                  <a:pt x="281" y="190"/>
                </a:lnTo>
                <a:lnTo>
                  <a:pt x="191" y="190"/>
                </a:lnTo>
                <a:lnTo>
                  <a:pt x="191" y="356"/>
                </a:lnTo>
                <a:close/>
                <a:moveTo>
                  <a:pt x="316" y="106"/>
                </a:moveTo>
                <a:lnTo>
                  <a:pt x="316" y="356"/>
                </a:lnTo>
                <a:lnTo>
                  <a:pt x="406" y="356"/>
                </a:lnTo>
                <a:lnTo>
                  <a:pt x="406" y="106"/>
                </a:lnTo>
                <a:lnTo>
                  <a:pt x="316" y="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unito Sans" charset="0"/>
              <a:ea typeface="Nunito Sans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AutoShape 2" descr="100+] Processor Pictures | Wallpapers.com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769497" y="2147759"/>
            <a:ext cx="1078602" cy="385540"/>
            <a:chOff x="5394769" y="1204331"/>
            <a:chExt cx="604125" cy="215941"/>
          </a:xfrm>
          <a:solidFill>
            <a:srgbClr val="0D5D9B"/>
          </a:solidFill>
        </p:grpSpPr>
        <p:sp>
          <p:nvSpPr>
            <p:cNvPr id="23" name="燕尾形 3"/>
            <p:cNvSpPr/>
            <p:nvPr/>
          </p:nvSpPr>
          <p:spPr>
            <a:xfrm>
              <a:off x="5394769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endParaRPr>
            </a:p>
          </p:txBody>
        </p:sp>
        <p:sp>
          <p:nvSpPr>
            <p:cNvPr id="24" name="燕尾形 4"/>
            <p:cNvSpPr/>
            <p:nvPr/>
          </p:nvSpPr>
          <p:spPr>
            <a:xfrm>
              <a:off x="5584671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endParaRPr>
            </a:p>
          </p:txBody>
        </p:sp>
        <p:sp>
          <p:nvSpPr>
            <p:cNvPr id="25" name="燕尾形 5"/>
            <p:cNvSpPr/>
            <p:nvPr/>
          </p:nvSpPr>
          <p:spPr>
            <a:xfrm>
              <a:off x="5782953" y="1204331"/>
              <a:ext cx="215941" cy="21594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979199" y="1993121"/>
            <a:ext cx="6847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43874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The goal of the presentation is to enhance efficiency and reliability of </a:t>
            </a:r>
            <a:r>
              <a:rPr lang="en-US" altLang="zh-CN" sz="2400" b="1" dirty="0" err="1">
                <a:solidFill>
                  <a:srgbClr val="043874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OoO</a:t>
            </a:r>
            <a:r>
              <a:rPr lang="en-US" altLang="zh-CN" sz="2400" b="1" dirty="0">
                <a:solidFill>
                  <a:srgbClr val="043874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 processors.</a:t>
            </a:r>
          </a:p>
        </p:txBody>
      </p:sp>
      <p:sp>
        <p:nvSpPr>
          <p:cNvPr id="28" name="文本框"/>
          <p:cNvSpPr/>
          <p:nvPr/>
        </p:nvSpPr>
        <p:spPr>
          <a:xfrm>
            <a:off x="2589657" y="2833978"/>
            <a:ext cx="667929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800" b="1" dirty="0">
                <a:solidFill>
                  <a:srgbClr val="0D5D9B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Key Focus Areas</a:t>
            </a:r>
            <a:endParaRPr lang="zh-CN" altLang="en-US" sz="4800" b="1" dirty="0">
              <a:solidFill>
                <a:srgbClr val="0D5D9B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2589530" y="3602990"/>
            <a:ext cx="7886700" cy="1894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Allocation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Optimize usage and reduce power consumption using priority encoding.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Management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advanced VDD-gating techniques for dynamic power control.</a:t>
            </a:r>
          </a:p>
          <a:p>
            <a:pPr marL="285750" lvl="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Mitigation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ECC and redundancy techniques to detect and correct faults.</a:t>
            </a:r>
            <a:endParaRPr lang="en-US" altLang="zh-CN" sz="1600" dirty="0">
              <a:solidFill>
                <a:srgbClr val="303030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"/>
          <p:cNvSpPr/>
          <p:nvPr/>
        </p:nvSpPr>
        <p:spPr>
          <a:xfrm>
            <a:off x="665335" y="190643"/>
            <a:ext cx="10745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Advanced Register Allocation &amp; VDD-Gating Algorithms</a:t>
            </a:r>
            <a:endParaRPr lang="zh-CN" altLang="en-US" sz="2800" b="1" dirty="0"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41" y="1933154"/>
            <a:ext cx="5827884" cy="3291707"/>
          </a:xfrm>
          <a:prstGeom prst="rect">
            <a:avLst/>
          </a:prstGeom>
          <a:effectLst>
            <a:reflection stA="14000" endPos="12000" dist="63500" dir="5400000" sy="-100000" algn="bl" rotWithShape="0"/>
          </a:effectLst>
        </p:spPr>
      </p:pic>
      <p:sp>
        <p:nvSpPr>
          <p:cNvPr id="10" name="矩形 47"/>
          <p:cNvSpPr>
            <a:spLocks noChangeArrowheads="1"/>
          </p:cNvSpPr>
          <p:nvPr/>
        </p:nvSpPr>
        <p:spPr bwMode="auto">
          <a:xfrm>
            <a:off x="223737" y="2593490"/>
            <a:ext cx="2729398" cy="263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9" tIns="45710" rIns="91419" bIns="4571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Priority Encoding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Ensures efficient selection of registers.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Free-List Allocation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Utilizes a FIFO queue for effective management.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Recently Used (MRU)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Allocates registers that have been recently used.</a:t>
            </a:r>
            <a:endParaRPr lang="zh-CN" altLang="en-US" sz="1400" dirty="0"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" name="矩形 47"/>
          <p:cNvSpPr>
            <a:spLocks noChangeArrowheads="1"/>
          </p:cNvSpPr>
          <p:nvPr/>
        </p:nvSpPr>
        <p:spPr bwMode="auto">
          <a:xfrm>
            <a:off x="8838903" y="2313020"/>
            <a:ext cx="3156639" cy="134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9" tIns="45710" rIns="91419" bIns="4571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Fine-Grained Gating: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power at the individual register level.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Coarse-Grained Gating: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power at the bank level.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8838903" y="3851836"/>
            <a:ext cx="3174757" cy="134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9" tIns="45710" rIns="91419" bIns="4571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Savings: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reduction in leakage power.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Improvement: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execution efficiency.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03868" y="2106603"/>
            <a:ext cx="4415021" cy="285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reeform 5"/>
          <p:cNvSpPr/>
          <p:nvPr/>
        </p:nvSpPr>
        <p:spPr bwMode="auto">
          <a:xfrm>
            <a:off x="7463786" y="2365508"/>
            <a:ext cx="1277282" cy="115161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</a:ln>
          <a:effectLst/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350">
              <a:latin typeface="Nunito Sans" charset="0"/>
              <a:ea typeface="Nunito Sans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7435169" y="2700454"/>
            <a:ext cx="13498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VDD-Gating Methods:</a:t>
            </a:r>
          </a:p>
        </p:txBody>
      </p:sp>
      <p:sp>
        <p:nvSpPr>
          <p:cNvPr id="8" name="Freeform 5"/>
          <p:cNvSpPr/>
          <p:nvPr/>
        </p:nvSpPr>
        <p:spPr bwMode="auto">
          <a:xfrm>
            <a:off x="2827830" y="3091434"/>
            <a:ext cx="1277282" cy="115161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</a:ln>
          <a:effectLst/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350">
              <a:latin typeface="Nunito Sans" charset="0"/>
              <a:ea typeface="Nunito Sans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7"/>
          <p:cNvSpPr>
            <a:spLocks noChangeArrowheads="1"/>
          </p:cNvSpPr>
          <p:nvPr/>
        </p:nvSpPr>
        <p:spPr bwMode="auto">
          <a:xfrm>
            <a:off x="2799213" y="3338828"/>
            <a:ext cx="13498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Register Allocation Techniques</a:t>
            </a:r>
          </a:p>
        </p:txBody>
      </p:sp>
      <p:sp>
        <p:nvSpPr>
          <p:cNvPr id="14" name="Freeform 5"/>
          <p:cNvSpPr/>
          <p:nvPr/>
        </p:nvSpPr>
        <p:spPr bwMode="auto">
          <a:xfrm>
            <a:off x="7445669" y="3733482"/>
            <a:ext cx="1277282" cy="115161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sz="1350" dirty="0">
              <a:latin typeface="Nunito Sans" charset="0"/>
              <a:ea typeface="Nunito Sans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7417050" y="4117068"/>
            <a:ext cx="13498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  <a:sym typeface="Arial" panose="020B0604020202020204" pitchFamily="34" charset="0"/>
              </a:rPr>
              <a:t>Benefits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sp>
        <p:nvSpPr>
          <p:cNvPr id="28" name="文本框"/>
          <p:cNvSpPr/>
          <p:nvPr/>
        </p:nvSpPr>
        <p:spPr>
          <a:xfrm>
            <a:off x="2200550" y="528498"/>
            <a:ext cx="7974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b="1" dirty="0">
                <a:solidFill>
                  <a:srgbClr val="0D5D9B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Evaluation of Register Allocation &amp; VDD-Gating</a:t>
            </a:r>
            <a:endParaRPr lang="zh-CN" altLang="en-US" sz="3600" b="1" dirty="0">
              <a:solidFill>
                <a:srgbClr val="0D5D9B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2004549" y="1871466"/>
            <a:ext cx="517446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cycle-level performance simulators.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Employed HSPICE for circuit simulations.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Results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Fine-grained gating achieved up to 50% leakage energy savings.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Coarse-grained gating provided additional benefits under specific conditions.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and Cons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power savings.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Adaptable to different register file sizes and configurations.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circuit complexity for fine-grained gating.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performance impacts due to gating operations.</a:t>
            </a:r>
          </a:p>
        </p:txBody>
      </p: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412477" y="1728827"/>
            <a:ext cx="3321185" cy="40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6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sp>
        <p:nvSpPr>
          <p:cNvPr id="28" name="文本框"/>
          <p:cNvSpPr/>
          <p:nvPr/>
        </p:nvSpPr>
        <p:spPr>
          <a:xfrm>
            <a:off x="1857983" y="761970"/>
            <a:ext cx="9134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0D5D9B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Replace-Free Instruction Set Architecture (ISA)</a:t>
            </a:r>
            <a:endParaRPr lang="zh-CN" altLang="en-US" sz="3200" b="1" dirty="0">
              <a:solidFill>
                <a:srgbClr val="0D5D9B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1373312" y="1664076"/>
            <a:ext cx="489236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Replace-Free ISA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Avoids the need for substituting instructions, simplifying control logic.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Instruction Set Computing (RISC)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processor design, enabling more efficient execution.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 Optimization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 delays and reduces overall power usage.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design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Easier to implement and manage, reducing complexity.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power consumption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energy required for instruction fetch and decode stages.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execution speed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processing of instructions, enhancing overall performance.</a:t>
            </a:r>
          </a:p>
        </p:txBody>
      </p:sp>
      <p:sp>
        <p:nvSpPr>
          <p:cNvPr id="2" name="AutoShape 2" descr="Chapter 2 Instruction Set Principles - ppt downloa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39" y="2056397"/>
            <a:ext cx="4804249" cy="362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56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sp>
        <p:nvSpPr>
          <p:cNvPr id="28" name="文本框"/>
          <p:cNvSpPr/>
          <p:nvPr/>
        </p:nvSpPr>
        <p:spPr>
          <a:xfrm>
            <a:off x="2200550" y="528498"/>
            <a:ext cx="8830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200" b="1" dirty="0">
                <a:solidFill>
                  <a:srgbClr val="0D5D9B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Evaluation of Replace-Free ISA</a:t>
            </a:r>
            <a:endParaRPr lang="zh-CN" altLang="en-US" sz="3200" b="1" dirty="0">
              <a:solidFill>
                <a:srgbClr val="0D5D9B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1264821" y="1641771"/>
            <a:ext cx="489236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benchmarks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to assess the efficiency of the proposed architecture.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Measured execution speed and power consumption.</a:t>
            </a:r>
          </a:p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in execution speed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pipeline stages contributed to faster instruction processing.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complexity in control logic enhanced overall performance.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power efficiency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Replace-free ISA eliminated the need for instruction substitution, reducing power usage.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design of execution units and pipeline stages led to lower energy consumption.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40"/>
          <a:stretch/>
        </p:blipFill>
        <p:spPr bwMode="auto">
          <a:xfrm>
            <a:off x="6157183" y="2546021"/>
            <a:ext cx="4457212" cy="336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56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191999" cy="6858001"/>
            <a:chOff x="-1" y="0"/>
            <a:chExt cx="12191999" cy="685800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V="1">
              <a:off x="6462249" y="1128250"/>
              <a:ext cx="6858000" cy="46014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1011" t="54174" r="22011" b="7444"/>
            <a:stretch>
              <a:fillRect/>
            </a:stretch>
          </p:blipFill>
          <p:spPr>
            <a:xfrm rot="5400000" flipH="1">
              <a:off x="-1128251" y="1128251"/>
              <a:ext cx="6858000" cy="4601499"/>
            </a:xfrm>
            <a:prstGeom prst="rect">
              <a:avLst/>
            </a:prstGeom>
          </p:spPr>
        </p:pic>
      </p:grpSp>
      <p:sp>
        <p:nvSpPr>
          <p:cNvPr id="28" name="文本框"/>
          <p:cNvSpPr/>
          <p:nvPr/>
        </p:nvSpPr>
        <p:spPr>
          <a:xfrm>
            <a:off x="2200550" y="528498"/>
            <a:ext cx="8315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200" b="1" dirty="0">
                <a:solidFill>
                  <a:srgbClr val="0D5D9B"/>
                </a:solidFill>
                <a:latin typeface="Times New Roman" panose="02020603050405020304" pitchFamily="18" charset="0"/>
                <a:ea typeface="Nunito Sans" charset="0"/>
                <a:cs typeface="Times New Roman" panose="02020603050405020304" pitchFamily="18" charset="0"/>
                <a:sym typeface="Arial" panose="020B0604020202020204" pitchFamily="34" charset="0"/>
              </a:rPr>
              <a:t>Intermittent Fault Mitigation</a:t>
            </a:r>
            <a:endParaRPr lang="zh-CN" altLang="en-US" sz="3200" b="1" dirty="0">
              <a:solidFill>
                <a:srgbClr val="0D5D9B"/>
              </a:solidFill>
              <a:latin typeface="Times New Roman" panose="02020603050405020304" pitchFamily="18" charset="0"/>
              <a:ea typeface="Nunito Sans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1395668" y="1233091"/>
            <a:ext cx="56516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Techniques: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Correction Codes (ECC)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to detect and correct intermittent faults within registers and memory.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Redundancy Techniques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Deploying redundant execution units and logic to dynamically detect and correct faults.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Injection and Reliability Analysis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Simulating various fault scenarios to understand their impact.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statistical methods to predict fault likelihood and impact on system reliability.</a:t>
            </a:r>
          </a:p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reliability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operational lifespan under various conditions.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fault detection and correction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 and correction of issues, ensuring higher reliability.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fault tolerance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 resilience against intermittent faults, enhancing overall processor robustness.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36" y="2335466"/>
            <a:ext cx="3149709" cy="3480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5648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2222047-3757-4c91-addc-fd36b52114a8"/>
  <p:tag name="COMMONDATA" val="eyJoZGlkIjoiMmNmYmEwOWQ4Y2Q0M2IxMGZkNjI4ZjhkZDQyNzg1OT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5111057"/>
  <p:tag name="MH_LIBRARY" val="GRAPHIC"/>
  <p:tag name="MH_ORDER" val="文本框 17"/>
</p:tagLst>
</file>

<file path=ppt/theme/theme1.xml><?xml version="1.0" encoding="utf-8"?>
<a:theme xmlns:a="http://schemas.openxmlformats.org/drawingml/2006/main" name="Office 主题​​">
  <a:themeElements>
    <a:clrScheme name="自定义 2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43874"/>
      </a:accent1>
      <a:accent2>
        <a:srgbClr val="0D5D9B"/>
      </a:accent2>
      <a:accent3>
        <a:srgbClr val="3F3F3F"/>
      </a:accent3>
      <a:accent4>
        <a:srgbClr val="043874"/>
      </a:accent4>
      <a:accent5>
        <a:srgbClr val="0D5D9B"/>
      </a:accent5>
      <a:accent6>
        <a:srgbClr val="3F3F3F"/>
      </a:accent6>
      <a:hlink>
        <a:srgbClr val="0563C1"/>
      </a:hlink>
      <a:folHlink>
        <a:srgbClr val="954F72"/>
      </a:folHlink>
    </a:clrScheme>
    <a:fontScheme name="rzdiy1xl">
      <a:majorFont>
        <a:latin typeface="Nunito Sans"/>
        <a:ea typeface="Nunito Sans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1204</Words>
  <Application>Microsoft Office PowerPoint</Application>
  <PresentationFormat>Widescreen</PresentationFormat>
  <Paragraphs>180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Nunito Sans</vt:lpstr>
      <vt:lpstr>Arial</vt:lpstr>
      <vt:lpstr>Nunito Sans ExtraBold</vt:lpstr>
      <vt:lpstr>Wingdings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NISHANTH P</cp:lastModifiedBy>
  <cp:revision>194</cp:revision>
  <dcterms:created xsi:type="dcterms:W3CDTF">2020-11-20T15:43:00Z</dcterms:created>
  <dcterms:modified xsi:type="dcterms:W3CDTF">2024-07-18T19:03:22Z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1033-12.2.0.17119</vt:lpwstr>
  </property>
  <property fmtid="{D5CDD505-2E9C-101B-9397-08002B2CF9AE}" pid="3" name="ICV">
    <vt:lpwstr>1328D30B6690480FAB5EE520D0AA576B_11</vt:lpwstr>
  </property>
</Properties>
</file>